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8" r:id="rId4"/>
    <p:sldId id="257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47;&#1072;&#1076;&#1072;&#1095;&#1080;%20&#1080;&#1079;&#1074;&#1098;&#1085;%20SAP%20-%20&#1043;&#1060;&#1054;%20&#1080;%20&#1076;&#1088;&#1091;&#1075;&#1080;\20240326_Zagreb%20workshop\20240326_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Profile</a:t>
            </a:r>
            <a:r>
              <a:rPr lang="en-GB" baseline="0"/>
              <a:t> of </a:t>
            </a:r>
            <a:r>
              <a:rPr lang="en-GB"/>
              <a:t>Changes in Revenue versus Plan (Price</a:t>
            </a:r>
            <a:r>
              <a:rPr lang="en-GB" baseline="0"/>
              <a:t> or Unite Rate Constant)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revenue!$D$15</c:f>
              <c:strCache>
                <c:ptCount val="1"/>
                <c:pt idx="0">
                  <c:v>ΔR (if not REG)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circle"/>
            <c:size val="3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glow rad="63500">
                  <a:schemeClr val="accent1">
                    <a:satMod val="175000"/>
                    <a:alpha val="25000"/>
                  </a:schemeClr>
                </a:glow>
              </a:effectLst>
            </c:spPr>
          </c:marker>
          <c:xVal>
            <c:numRef>
              <c:f>revenue!$E$13:$W$13</c:f>
              <c:numCache>
                <c:formatCode>0%</c:formatCode>
                <c:ptCount val="19"/>
                <c:pt idx="0">
                  <c:v>-0.5</c:v>
                </c:pt>
                <c:pt idx="1">
                  <c:v>-0.4</c:v>
                </c:pt>
                <c:pt idx="2">
                  <c:v>-0.3</c:v>
                </c:pt>
                <c:pt idx="3">
                  <c:v>-0.2</c:v>
                </c:pt>
                <c:pt idx="4">
                  <c:v>-0.1</c:v>
                </c:pt>
                <c:pt idx="5">
                  <c:v>-0.08</c:v>
                </c:pt>
                <c:pt idx="6">
                  <c:v>-0.06</c:v>
                </c:pt>
                <c:pt idx="7">
                  <c:v>-0.04</c:v>
                </c:pt>
                <c:pt idx="8">
                  <c:v>-0.02</c:v>
                </c:pt>
                <c:pt idx="9" formatCode="General">
                  <c:v>0</c:v>
                </c:pt>
                <c:pt idx="10">
                  <c:v>0.02</c:v>
                </c:pt>
                <c:pt idx="11">
                  <c:v>0.04</c:v>
                </c:pt>
                <c:pt idx="12">
                  <c:v>0.06</c:v>
                </c:pt>
                <c:pt idx="13">
                  <c:v>0.08</c:v>
                </c:pt>
                <c:pt idx="14">
                  <c:v>0.1</c:v>
                </c:pt>
                <c:pt idx="15">
                  <c:v>0.2</c:v>
                </c:pt>
                <c:pt idx="16">
                  <c:v>0.3</c:v>
                </c:pt>
                <c:pt idx="17">
                  <c:v>0.4</c:v>
                </c:pt>
                <c:pt idx="18">
                  <c:v>0.5</c:v>
                </c:pt>
              </c:numCache>
            </c:numRef>
          </c:xVal>
          <c:yVal>
            <c:numRef>
              <c:f>revenue!$E$15:$W$15</c:f>
              <c:numCache>
                <c:formatCode>0%</c:formatCode>
                <c:ptCount val="19"/>
                <c:pt idx="0">
                  <c:v>-0.5</c:v>
                </c:pt>
                <c:pt idx="1">
                  <c:v>-0.4</c:v>
                </c:pt>
                <c:pt idx="2">
                  <c:v>-0.3</c:v>
                </c:pt>
                <c:pt idx="3">
                  <c:v>-0.2</c:v>
                </c:pt>
                <c:pt idx="4">
                  <c:v>-0.1</c:v>
                </c:pt>
                <c:pt idx="5">
                  <c:v>-0.08</c:v>
                </c:pt>
                <c:pt idx="6">
                  <c:v>-0.06</c:v>
                </c:pt>
                <c:pt idx="7">
                  <c:v>-0.04</c:v>
                </c:pt>
                <c:pt idx="8">
                  <c:v>-0.02</c:v>
                </c:pt>
                <c:pt idx="9" formatCode="General">
                  <c:v>0</c:v>
                </c:pt>
                <c:pt idx="10">
                  <c:v>0.02</c:v>
                </c:pt>
                <c:pt idx="11">
                  <c:v>0.04</c:v>
                </c:pt>
                <c:pt idx="12">
                  <c:v>0.06</c:v>
                </c:pt>
                <c:pt idx="13">
                  <c:v>0.08</c:v>
                </c:pt>
                <c:pt idx="14">
                  <c:v>0.1</c:v>
                </c:pt>
                <c:pt idx="15">
                  <c:v>0.2</c:v>
                </c:pt>
                <c:pt idx="16">
                  <c:v>0.3</c:v>
                </c:pt>
                <c:pt idx="17">
                  <c:v>0.4</c:v>
                </c:pt>
                <c:pt idx="18">
                  <c:v>0.5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FF7-4E49-94D6-83EF09D070D0}"/>
            </c:ext>
          </c:extLst>
        </c:ser>
        <c:ser>
          <c:idx val="1"/>
          <c:order val="1"/>
          <c:tx>
            <c:strRef>
              <c:f>revenue!$D$16</c:f>
              <c:strCache>
                <c:ptCount val="1"/>
                <c:pt idx="0">
                  <c:v>Max P/L REG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circle"/>
            <c:size val="3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glow rad="63500">
                  <a:schemeClr val="accent2">
                    <a:satMod val="175000"/>
                    <a:alpha val="25000"/>
                  </a:schemeClr>
                </a:glow>
              </a:effectLst>
            </c:spPr>
          </c:marker>
          <c:xVal>
            <c:numRef>
              <c:f>revenue!$E$13:$W$13</c:f>
              <c:numCache>
                <c:formatCode>0%</c:formatCode>
                <c:ptCount val="19"/>
                <c:pt idx="0">
                  <c:v>-0.5</c:v>
                </c:pt>
                <c:pt idx="1">
                  <c:v>-0.4</c:v>
                </c:pt>
                <c:pt idx="2">
                  <c:v>-0.3</c:v>
                </c:pt>
                <c:pt idx="3">
                  <c:v>-0.2</c:v>
                </c:pt>
                <c:pt idx="4">
                  <c:v>-0.1</c:v>
                </c:pt>
                <c:pt idx="5">
                  <c:v>-0.08</c:v>
                </c:pt>
                <c:pt idx="6">
                  <c:v>-0.06</c:v>
                </c:pt>
                <c:pt idx="7">
                  <c:v>-0.04</c:v>
                </c:pt>
                <c:pt idx="8">
                  <c:v>-0.02</c:v>
                </c:pt>
                <c:pt idx="9" formatCode="General">
                  <c:v>0</c:v>
                </c:pt>
                <c:pt idx="10">
                  <c:v>0.02</c:v>
                </c:pt>
                <c:pt idx="11">
                  <c:v>0.04</c:v>
                </c:pt>
                <c:pt idx="12">
                  <c:v>0.06</c:v>
                </c:pt>
                <c:pt idx="13">
                  <c:v>0.08</c:v>
                </c:pt>
                <c:pt idx="14">
                  <c:v>0.1</c:v>
                </c:pt>
                <c:pt idx="15">
                  <c:v>0.2</c:v>
                </c:pt>
                <c:pt idx="16">
                  <c:v>0.3</c:v>
                </c:pt>
                <c:pt idx="17">
                  <c:v>0.4</c:v>
                </c:pt>
                <c:pt idx="18">
                  <c:v>0.5</c:v>
                </c:pt>
              </c:numCache>
            </c:numRef>
          </c:xVal>
          <c:yVal>
            <c:numRef>
              <c:f>revenue!$E$16:$W$16</c:f>
              <c:numCache>
                <c:formatCode>General</c:formatCode>
                <c:ptCount val="19"/>
                <c:pt idx="4" formatCode="0.0%">
                  <c:v>-4.3999999999999997E-2</c:v>
                </c:pt>
                <c:pt idx="5" formatCode="0.0%">
                  <c:v>-3.7999999999999999E-2</c:v>
                </c:pt>
                <c:pt idx="6" formatCode="0.0%">
                  <c:v>-3.2000000000000001E-2</c:v>
                </c:pt>
                <c:pt idx="7" formatCode="0.0%">
                  <c:v>-2.6000000000000002E-2</c:v>
                </c:pt>
                <c:pt idx="8" formatCode="0%">
                  <c:v>-0.02</c:v>
                </c:pt>
                <c:pt idx="9">
                  <c:v>0</c:v>
                </c:pt>
                <c:pt idx="10" formatCode="0%">
                  <c:v>0.02</c:v>
                </c:pt>
                <c:pt idx="11" formatCode="0.0%">
                  <c:v>2.6000000000000002E-2</c:v>
                </c:pt>
                <c:pt idx="12" formatCode="0.0%">
                  <c:v>3.2000000000000001E-2</c:v>
                </c:pt>
                <c:pt idx="13" formatCode="0.0%">
                  <c:v>3.7999999999999999E-2</c:v>
                </c:pt>
                <c:pt idx="14" formatCode="0.0%">
                  <c:v>4.3999999999999997E-2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FF7-4E49-94D6-83EF09D070D0}"/>
            </c:ext>
          </c:extLst>
        </c:ser>
        <c:ser>
          <c:idx val="2"/>
          <c:order val="2"/>
          <c:tx>
            <c:strRef>
              <c:f>revenue!$D$17</c:f>
              <c:strCache>
                <c:ptCount val="1"/>
                <c:pt idx="0">
                  <c:v>U/L Bands REG</c:v>
                </c:pt>
              </c:strCache>
            </c:strRef>
          </c:tx>
          <c:spPr>
            <a:ln w="22225" cap="rnd">
              <a:solidFill>
                <a:schemeClr val="accent3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circle"/>
            <c:size val="3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glow rad="63500">
                  <a:schemeClr val="accent3">
                    <a:satMod val="175000"/>
                    <a:alpha val="25000"/>
                  </a:schemeClr>
                </a:glow>
              </a:effectLst>
            </c:spPr>
          </c:marker>
          <c:xVal>
            <c:numRef>
              <c:f>revenue!$E$13:$W$13</c:f>
              <c:numCache>
                <c:formatCode>0%</c:formatCode>
                <c:ptCount val="19"/>
                <c:pt idx="0">
                  <c:v>-0.5</c:v>
                </c:pt>
                <c:pt idx="1">
                  <c:v>-0.4</c:v>
                </c:pt>
                <c:pt idx="2">
                  <c:v>-0.3</c:v>
                </c:pt>
                <c:pt idx="3">
                  <c:v>-0.2</c:v>
                </c:pt>
                <c:pt idx="4">
                  <c:v>-0.1</c:v>
                </c:pt>
                <c:pt idx="5">
                  <c:v>-0.08</c:v>
                </c:pt>
                <c:pt idx="6">
                  <c:v>-0.06</c:v>
                </c:pt>
                <c:pt idx="7">
                  <c:v>-0.04</c:v>
                </c:pt>
                <c:pt idx="8">
                  <c:v>-0.02</c:v>
                </c:pt>
                <c:pt idx="9" formatCode="General">
                  <c:v>0</c:v>
                </c:pt>
                <c:pt idx="10">
                  <c:v>0.02</c:v>
                </c:pt>
                <c:pt idx="11">
                  <c:v>0.04</c:v>
                </c:pt>
                <c:pt idx="12">
                  <c:v>0.06</c:v>
                </c:pt>
                <c:pt idx="13">
                  <c:v>0.08</c:v>
                </c:pt>
                <c:pt idx="14">
                  <c:v>0.1</c:v>
                </c:pt>
                <c:pt idx="15">
                  <c:v>0.2</c:v>
                </c:pt>
                <c:pt idx="16">
                  <c:v>0.3</c:v>
                </c:pt>
                <c:pt idx="17">
                  <c:v>0.4</c:v>
                </c:pt>
                <c:pt idx="18">
                  <c:v>0.5</c:v>
                </c:pt>
              </c:numCache>
            </c:numRef>
          </c:xVal>
          <c:yVal>
            <c:numRef>
              <c:f>revenue!$E$17:$W$17</c:f>
              <c:numCache>
                <c:formatCode>0.0%</c:formatCode>
                <c:ptCount val="19"/>
                <c:pt idx="0">
                  <c:v>-4.3999999999999997E-2</c:v>
                </c:pt>
                <c:pt idx="1">
                  <c:v>-4.3999999999999997E-2</c:v>
                </c:pt>
                <c:pt idx="2">
                  <c:v>-4.3999999999999997E-2</c:v>
                </c:pt>
                <c:pt idx="3">
                  <c:v>-4.3999999999999997E-2</c:v>
                </c:pt>
                <c:pt idx="4">
                  <c:v>-4.3999999999999997E-2</c:v>
                </c:pt>
                <c:pt idx="14">
                  <c:v>4.3999999999999997E-2</c:v>
                </c:pt>
                <c:pt idx="15">
                  <c:v>4.3999999999999997E-2</c:v>
                </c:pt>
                <c:pt idx="16">
                  <c:v>4.3999999999999997E-2</c:v>
                </c:pt>
                <c:pt idx="17">
                  <c:v>4.3999999999999997E-2</c:v>
                </c:pt>
                <c:pt idx="18">
                  <c:v>4.3999999999999997E-2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FF7-4E49-94D6-83EF09D07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4012879"/>
        <c:axId val="1496045935"/>
      </c:scatterChart>
      <c:valAx>
        <c:axId val="1604012879"/>
        <c:scaling>
          <c:orientation val="minMax"/>
          <c:max val="0.5"/>
          <c:min val="-0.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20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Δ</a:t>
                </a:r>
                <a:r>
                  <a:rPr lang="en-US" sz="20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 = F [</a:t>
                </a:r>
                <a:r>
                  <a:rPr lang="el-GR" sz="20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Δ </a:t>
                </a:r>
                <a:r>
                  <a:rPr lang="en-GB" sz="20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Q(TF)]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96045935"/>
        <c:crosses val="autoZero"/>
        <c:crossBetween val="midCat"/>
      </c:valAx>
      <c:valAx>
        <c:axId val="1496045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Y = </a:t>
                </a:r>
                <a:r>
                  <a:rPr lang="el-GR" sz="200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Δ</a:t>
                </a:r>
                <a:r>
                  <a:rPr lang="en-US" sz="200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 = F[</a:t>
                </a:r>
                <a:r>
                  <a:rPr lang="el-GR" sz="200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Δ</a:t>
                </a:r>
                <a:r>
                  <a:rPr lang="en-US" sz="200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X]</a:t>
                </a:r>
              </a:p>
            </c:rich>
          </c:tx>
          <c:layout>
            <c:manualLayout>
              <c:xMode val="edge"/>
              <c:yMode val="edge"/>
              <c:x val="2.0527173672672837E-2"/>
              <c:y val="0.313200580950569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1"/>
        <c:majorTickMark val="none"/>
        <c:minorTickMark val="none"/>
        <c:tickLblPos val="nextTo"/>
        <c:spPr>
          <a:solidFill>
            <a:srgbClr val="FF0000"/>
          </a:solidFill>
          <a:ln w="9525" cap="flat" cmpd="sng" algn="ctr">
            <a:solidFill>
              <a:srgbClr val="FF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04012879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5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3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7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2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  <a:round/>
      </a:ln>
    </cs:spPr>
    <cs:defRPr sz="900" kern="1200"/>
    <cs:bodyPr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4E436-CC2E-B56F-5D20-F82456227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6DD03-A8E1-3FA0-51AE-BC4E098B1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5A201-DB76-9C80-253C-FCCA0BF31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B61BF-729A-219D-293C-E1A0A4075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4725A-4007-D8B4-61B4-D08DB0CE1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6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09E8-02C8-EE6E-31F5-4B4D655F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AC293-6D4B-FFC4-35D3-91B55B2C0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58361-9AD2-9D10-6510-F1797C85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C0461-E437-C2A3-186C-58ECCF41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DDE4A-BADF-E8F5-4136-56263074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1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2DAB4-8A00-56FB-94FD-4423808EDC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93CAE-CB82-29A2-3CAA-EC15C4800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8552E-85D6-41B9-247D-40F00819F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1AD1A-C890-465F-55F6-7A7DAB07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43D1A-F3FD-42BD-2809-C5B28F3DF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2E209-0FD9-B1EE-6A0E-E250E7F7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E716C-8117-9D0C-5A48-3119C01DB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0EC0F-6F1C-1B7D-73BF-52EA1876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14AFC-E1DD-8726-CD46-F4870D36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6B52F-B62E-0830-B937-D44F1217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2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AC4AB-AE8A-6EC4-B3FF-D73A17B9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6A456-F10A-9B18-2F5A-E91A914CD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A1E7E-5064-D291-17D8-C62BE2C6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112D1-428D-ED65-1888-6DE99497B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94FBA-AA0F-6E59-807F-B9EF7187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2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5D4C8-28AB-B808-1FCC-9A3CFA5CE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524C3-828D-B51B-3317-C14861C1D3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42610-E823-0686-CEF5-785CE55D2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4197C-AE6D-F16F-C175-D06CF386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47A19-4C6E-E4D7-552C-71F6C8D9F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2962F-448F-3869-4766-38A0EE84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7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1AFA-71B4-EA79-0EDE-AC272A7AE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5BCB1-38BE-D149-E37A-271B7B607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BAC9F-EC78-2B14-19DD-5A5D50D5E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F5033A-5D98-06EB-99A7-4012A93EA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D2347B-3A8F-ED93-BC2E-2C6727F2D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433F8F-7B77-3E1F-7F5B-8864E5D6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B09EF9-D183-B6DC-A919-E3B8F3E1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921226-E504-460E-5B8C-59BD57731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5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00F75-CF95-609C-3784-91FB23448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58E1B2-7077-8B8E-1917-1EC6DC18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BF180-3516-34E9-DEAC-246A9E382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F2E177-85E0-BAC5-8D42-FDE285D6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3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FA97E2-DE95-2453-CF1D-DA05513BA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EE6E23-3870-6020-6DA4-4B4B57D8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FA160-88D4-92C7-C22A-767A51CB3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9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BBDDB-C69E-CB71-0006-57AED2973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DDF80-359C-3CCE-AD9A-177CD76A7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01EA3-6595-A56E-6C1F-02EE87656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3A5B4-E0B6-0D31-FDD1-670D27467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9DE25-EA1A-1B42-2622-C12422E0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76E23-703D-E1C0-8B84-AF37FAF7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5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97CA1-D00B-644E-6170-CA76A248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ED3A62-6CD8-911C-5DD4-E1F3F24138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C9685-EB1E-2E5C-9A8F-94A884D5A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5BC63-949F-9538-755D-7C943F64C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92F2A-AD64-2EF3-1F66-417381EA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882EC-5091-6F69-98A2-DC36973E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9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5B18EA-BDFA-7C47-BC98-2A2D4C728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CBADE-8A0F-BE77-CEA6-C560516DC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B6659-9817-7C41-CE84-72442B3DE3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F4DB-603D-48A9-B941-06DFF64C9E0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86F88-948C-3B2D-E050-33D747C10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29EB4-E5B9-D0D5-E8DD-B41C6113D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4CB30-ED35-420D-A1F4-307E2127F7A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4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40C20-2F42-56D9-4AC1-7F1BFC0C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i="0" u="none" strike="noStrike" baseline="0" dirty="0">
                <a:solidFill>
                  <a:srgbClr val="0000FF"/>
                </a:solidFill>
                <a:latin typeface="Brutalista-Medium"/>
              </a:rPr>
              <a:t>Flexibility of regulations and difficulties of prediction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2AE27-B623-DAD8-A700-529130221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SES performance regulation: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Provides for preparation of a performance plan, which has to adequately contribute to the achievement of 3 non-financial KPIs and 1 financial KPI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Comprises fixed macro framework (DC, traffic scenario, inflation by  IMF). These parameters are difficult to be precisely forecasted </a:t>
            </a:r>
          </a:p>
        </p:txBody>
      </p:sp>
    </p:spTree>
    <p:extLst>
      <p:ext uri="{BB962C8B-B14F-4D97-AF65-F5344CB8AC3E}">
        <p14:creationId xmlns:p14="http://schemas.microsoft.com/office/powerpoint/2010/main" val="207002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40C20-2F42-56D9-4AC1-7F1BFC0C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i="0" u="none" strike="noStrike" baseline="0" dirty="0">
                <a:solidFill>
                  <a:srgbClr val="0000FF"/>
                </a:solidFill>
                <a:latin typeface="Brutalista-Medium"/>
              </a:rPr>
              <a:t>Flexibility of regulations and difficulties of prediction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2AE27-B623-DAD8-A700-529130221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en-US" dirty="0"/>
              <a:t>Regulation 2019/317 provides for certain flexibility, stemming from:</a:t>
            </a:r>
          </a:p>
          <a:p>
            <a:pPr marL="0" indent="0">
              <a:buNone/>
            </a:pPr>
            <a:r>
              <a:rPr lang="en-US" dirty="0"/>
              <a:t>TRS, CRS, inflation adjustments</a:t>
            </a:r>
          </a:p>
          <a:p>
            <a:pPr marL="0" indent="0" algn="just">
              <a:buNone/>
            </a:pPr>
            <a:r>
              <a:rPr lang="en-US" dirty="0"/>
              <a:t>Note 1: Inflation and traffic scenario might be impacted by events which are far away from local airspace and out of State/ANSP control</a:t>
            </a:r>
          </a:p>
          <a:p>
            <a:pPr marL="0" indent="0">
              <a:buNone/>
            </a:pPr>
            <a:r>
              <a:rPr lang="en-US" dirty="0"/>
              <a:t>B) Local circumstances – could be used to justify certain deviations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Note 2: Whatever the regulation, it should be compatible with economic theory!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CD5CE-93A0-20DA-FC41-87C78EF2F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Cost curves - Microeconomics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00E49-F483-55B2-901D-42908B9D7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09204"/>
            <a:ext cx="5157787" cy="995871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Total costs (Fixed costs could be the same over 1 year, but may vary with Q over the years) TC = TFC + TVC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BACE4-54CD-0916-9EC9-89A6FCC93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AC and MC (MC start growing because of diminishing marginal returns)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B635974-59D9-7ED0-9620-1A8FFFF5DA7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662018"/>
            <a:ext cx="5183188" cy="3370701"/>
          </a:xfrm>
          <a:prstGeom prst="rect">
            <a:avLst/>
          </a:prstGeo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CC53AD8B-4E0B-7DAA-0E79-B1084844D8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155531" y="2929630"/>
            <a:ext cx="4842044" cy="2660751"/>
          </a:xfrm>
        </p:spPr>
      </p:pic>
    </p:spTree>
    <p:extLst>
      <p:ext uri="{BB962C8B-B14F-4D97-AF65-F5344CB8AC3E}">
        <p14:creationId xmlns:p14="http://schemas.microsoft.com/office/powerpoint/2010/main" val="419814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458E-40D1-D8B9-A5F6-B41FC251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Revenue curves </a:t>
            </a:r>
            <a:r>
              <a:rPr lang="en-US" dirty="0"/>
              <a:t>– </a:t>
            </a:r>
            <a:r>
              <a:rPr lang="en-US" dirty="0">
                <a:solidFill>
                  <a:srgbClr val="0000FF"/>
                </a:solidFill>
              </a:rPr>
              <a:t>normal</a:t>
            </a:r>
            <a:r>
              <a:rPr lang="en-US" dirty="0"/>
              <a:t> and </a:t>
            </a:r>
            <a:r>
              <a:rPr lang="en-US" u="sng" dirty="0">
                <a:solidFill>
                  <a:schemeClr val="accent2"/>
                </a:solidFill>
              </a:rPr>
              <a:t>regulated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A11DE1E-002F-C1F8-34BA-DA04E6529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241372"/>
              </p:ext>
            </p:extLst>
          </p:nvPr>
        </p:nvGraphicFramePr>
        <p:xfrm>
          <a:off x="838200" y="1291472"/>
          <a:ext cx="10515600" cy="4885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64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40C20-2F42-56D9-4AC1-7F1BFC0C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i="0" u="none" strike="noStrike" baseline="0" dirty="0">
                <a:solidFill>
                  <a:srgbClr val="0000FF"/>
                </a:solidFill>
                <a:latin typeface="Brutalista-Medium"/>
              </a:rPr>
              <a:t>Flexibility of regulations and difficulties of prediction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2AE27-B623-DAD8-A700-529130221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Potential conflict between regulation and economic theory: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Demand is exogenous, ANSPs “have to” meet it. If delta in demand is cumulatively significantly above the forecast, this might lead to a situation, where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Additional costs to meet demand &gt; Additional revenue from ANS</a:t>
            </a: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There is money in the system, but ANSPs are not allowed to spend it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This could result in lack of financing for the accrual of sufficient resources to meet non-financial targets [unless the performance plan is revised, which is a time-consuming exercise]</a:t>
            </a:r>
          </a:p>
        </p:txBody>
      </p:sp>
    </p:spTree>
    <p:extLst>
      <p:ext uri="{BB962C8B-B14F-4D97-AF65-F5344CB8AC3E}">
        <p14:creationId xmlns:p14="http://schemas.microsoft.com/office/powerpoint/2010/main" val="245259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40C20-2F42-56D9-4AC1-7F1BFC0C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i="0" u="none" strike="noStrike" baseline="0" dirty="0">
                <a:solidFill>
                  <a:srgbClr val="0000FF"/>
                </a:solidFill>
                <a:latin typeface="Brutalista-Medium"/>
              </a:rPr>
              <a:t>Flexibility of regulations and difficulties of prediction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2AE27-B623-DAD8-A700-529130221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</a:rPr>
              <a:t>Conclusions: </a:t>
            </a:r>
          </a:p>
          <a:p>
            <a:pPr marL="514350" indent="-514350" algn="just">
              <a:buAutoNum type="arabicPeriod"/>
            </a:pPr>
            <a:r>
              <a:rPr lang="en-US" dirty="0"/>
              <a:t>ANSPs could often operate in a situation which is contradictory to economic theory due to limited flexibility of the regulatory framework</a:t>
            </a:r>
          </a:p>
          <a:p>
            <a:pPr marL="514350" indent="-514350" algn="just">
              <a:buAutoNum type="arabicPeriod"/>
            </a:pPr>
            <a:r>
              <a:rPr lang="en-US" dirty="0"/>
              <a:t>Interdependencies between all 4 KPIs need to be elaborated clearly in order to give a meaningful way forward for regulatory amendments while improving performance. </a:t>
            </a:r>
          </a:p>
        </p:txBody>
      </p:sp>
    </p:spTree>
    <p:extLst>
      <p:ext uri="{BB962C8B-B14F-4D97-AF65-F5344CB8AC3E}">
        <p14:creationId xmlns:p14="http://schemas.microsoft.com/office/powerpoint/2010/main" val="1797598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Breitbild</PresentationFormat>
  <Paragraphs>27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Brutalista-Medium</vt:lpstr>
      <vt:lpstr>Calibri</vt:lpstr>
      <vt:lpstr>Calibri Light</vt:lpstr>
      <vt:lpstr>Tahoma</vt:lpstr>
      <vt:lpstr>Wingdings</vt:lpstr>
      <vt:lpstr>Office Theme</vt:lpstr>
      <vt:lpstr>Flexibility of regulations and difficulties of prediction</vt:lpstr>
      <vt:lpstr>Flexibility of regulations and difficulties of prediction</vt:lpstr>
      <vt:lpstr>Cost curves - Microeconomics</vt:lpstr>
      <vt:lpstr>Revenue curves – normal and regulated</vt:lpstr>
      <vt:lpstr>Flexibility of regulations and difficulties of prediction</vt:lpstr>
      <vt:lpstr>Flexibility of regulations and difficulties of prediction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Flexibility of regulations and difficulties of prediction</dc:title>
  <dc:creator>Vitan Todorov</dc:creator>
  <cp:lastModifiedBy>Mandry, Rüdiger</cp:lastModifiedBy>
  <cp:revision>8</cp:revision>
  <dcterms:created xsi:type="dcterms:W3CDTF">2024-04-01T20:38:59Z</dcterms:created>
  <dcterms:modified xsi:type="dcterms:W3CDTF">2024-04-05T08:26:44Z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3139dd5-5437-48fa-b8d8-ae2039d7b302_Enabled">
    <vt:lpwstr>true</vt:lpwstr>
  </property>
  <property fmtid="{D5CDD505-2E9C-101B-9397-08002B2CF9AE}" pid="3" name="MSIP_Label_73139dd5-5437-48fa-b8d8-ae2039d7b302_SetDate">
    <vt:lpwstr>2024-04-05T08:25:13Z</vt:lpwstr>
  </property>
  <property fmtid="{D5CDD505-2E9C-101B-9397-08002B2CF9AE}" pid="4" name="MSIP_Label_73139dd5-5437-48fa-b8d8-ae2039d7b302_Method">
    <vt:lpwstr>Standard</vt:lpwstr>
  </property>
  <property fmtid="{D5CDD505-2E9C-101B-9397-08002B2CF9AE}" pid="5" name="MSIP_Label_73139dd5-5437-48fa-b8d8-ae2039d7b302_Name">
    <vt:lpwstr>Intern</vt:lpwstr>
  </property>
  <property fmtid="{D5CDD505-2E9C-101B-9397-08002B2CF9AE}" pid="6" name="MSIP_Label_73139dd5-5437-48fa-b8d8-ae2039d7b302_SiteId">
    <vt:lpwstr>682f2e1b-bcff-4594-9bad-1dd130bf0ab2</vt:lpwstr>
  </property>
  <property fmtid="{D5CDD505-2E9C-101B-9397-08002B2CF9AE}" pid="7" name="MSIP_Label_73139dd5-5437-48fa-b8d8-ae2039d7b302_ActionId">
    <vt:lpwstr>4fc8a846-545b-4b61-a1fc-e413c5226e9f</vt:lpwstr>
  </property>
  <property fmtid="{D5CDD505-2E9C-101B-9397-08002B2CF9AE}" pid="8" name="MSIP_Label_73139dd5-5437-48fa-b8d8-ae2039d7b302_ContentBits">
    <vt:lpwstr>0</vt:lpwstr>
  </property>
</Properties>
</file>